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0"/>
  </p:notesMasterIdLst>
  <p:sldIdLst>
    <p:sldId id="256" r:id="rId2"/>
    <p:sldId id="257" r:id="rId3"/>
    <p:sldId id="259" r:id="rId4"/>
    <p:sldId id="263" r:id="rId5"/>
    <p:sldId id="264" r:id="rId6"/>
    <p:sldId id="258" r:id="rId7"/>
    <p:sldId id="260" r:id="rId8"/>
    <p:sldId id="265" r:id="rId9"/>
    <p:sldId id="261" r:id="rId10"/>
    <p:sldId id="272" r:id="rId11"/>
    <p:sldId id="262" r:id="rId12"/>
    <p:sldId id="266" r:id="rId13"/>
    <p:sldId id="267" r:id="rId14"/>
    <p:sldId id="271" r:id="rId15"/>
    <p:sldId id="269" r:id="rId16"/>
    <p:sldId id="268" r:id="rId17"/>
    <p:sldId id="270" r:id="rId18"/>
    <p:sldId id="273" r:id="rId1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9735" autoAdjust="0"/>
  </p:normalViewPr>
  <p:slideViewPr>
    <p:cSldViewPr snapToGrid="0" snapToObjects="1">
      <p:cViewPr varScale="1">
        <p:scale>
          <a:sx n="56" d="100"/>
          <a:sy n="56" d="100"/>
        </p:scale>
        <p:origin x="1806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1C772C-0ACD-E941-9049-54B75BFF43E0}" type="datetimeFigureOut">
              <a:rPr lang="en-US" smtClean="0"/>
              <a:t>5/15/2016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FAEA14-A365-9A4D-93CD-02D0B0815D5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85564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</a:t>
            </a:r>
            <a:r>
              <a:rPr lang="en-US" baseline="0" dirty="0" smtClean="0"/>
              <a:t> be very complex.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Example Procurement:</a:t>
            </a:r>
          </a:p>
          <a:p>
            <a:r>
              <a:rPr lang="en-CA" sz="2000" dirty="0" smtClean="0"/>
              <a:t>Is it</a:t>
            </a:r>
            <a:r>
              <a:rPr lang="en-CA" sz="2000" baseline="0" dirty="0" smtClean="0"/>
              <a:t> </a:t>
            </a:r>
            <a:r>
              <a:rPr lang="en-US" sz="1800" dirty="0" smtClean="0"/>
              <a:t>One time purchase</a:t>
            </a:r>
            <a:r>
              <a:rPr lang="en-US" sz="1800" baseline="0" dirty="0" smtClean="0"/>
              <a:t> or </a:t>
            </a:r>
            <a:r>
              <a:rPr lang="en-US" sz="1800" dirty="0" smtClean="0"/>
              <a:t>Establishing a supply chain?</a:t>
            </a:r>
          </a:p>
          <a:p>
            <a:pPr>
              <a:lnSpc>
                <a:spcPct val="90000"/>
              </a:lnSpc>
            </a:pPr>
            <a:r>
              <a:rPr lang="en-US" sz="2000" dirty="0" smtClean="0"/>
              <a:t>Do we source</a:t>
            </a:r>
            <a:r>
              <a:rPr lang="en-US" sz="2000" baseline="0" dirty="0" smtClean="0"/>
              <a:t> </a:t>
            </a:r>
            <a:r>
              <a:rPr lang="en-US" sz="1800" dirty="0" smtClean="0"/>
              <a:t>Local</a:t>
            </a:r>
            <a:r>
              <a:rPr lang="en-US" sz="1800" baseline="0" dirty="0" smtClean="0"/>
              <a:t> or are there </a:t>
            </a:r>
            <a:r>
              <a:rPr lang="en-US" sz="1800" dirty="0" smtClean="0"/>
              <a:t>Global</a:t>
            </a:r>
            <a:r>
              <a:rPr lang="en-US" sz="1800" baseline="0" dirty="0" smtClean="0"/>
              <a:t> </a:t>
            </a:r>
            <a:r>
              <a:rPr lang="en-US" sz="2000" dirty="0" smtClean="0"/>
              <a:t>Agreement</a:t>
            </a:r>
          </a:p>
          <a:p>
            <a:pPr>
              <a:lnSpc>
                <a:spcPct val="90000"/>
              </a:lnSpc>
            </a:pPr>
            <a:r>
              <a:rPr lang="en-US" sz="2000" dirty="0" smtClean="0"/>
              <a:t>Is</a:t>
            </a:r>
            <a:r>
              <a:rPr lang="en-US" sz="2000" baseline="0" dirty="0" smtClean="0"/>
              <a:t> procurement </a:t>
            </a:r>
            <a:r>
              <a:rPr lang="en-US" sz="1800" dirty="0" smtClean="0"/>
              <a:t>Off the shelf,</a:t>
            </a:r>
            <a:r>
              <a:rPr lang="en-US" sz="1800" baseline="0" dirty="0" smtClean="0"/>
              <a:t> is there a </a:t>
            </a:r>
            <a:r>
              <a:rPr lang="en-US" sz="1800" dirty="0" smtClean="0"/>
              <a:t>Tendering and bidding process</a:t>
            </a:r>
          </a:p>
          <a:p>
            <a:pPr>
              <a:lnSpc>
                <a:spcPct val="90000"/>
              </a:lnSpc>
            </a:pPr>
            <a:r>
              <a:rPr lang="en-US" sz="1800" dirty="0" smtClean="0"/>
              <a:t>What</a:t>
            </a:r>
            <a:r>
              <a:rPr lang="en-US" sz="1800" baseline="0" dirty="0" smtClean="0"/>
              <a:t> </a:t>
            </a:r>
            <a:r>
              <a:rPr lang="en-US" sz="1800" dirty="0" smtClean="0"/>
              <a:t>Framework agreement are in place</a:t>
            </a:r>
          </a:p>
          <a:p>
            <a:pPr>
              <a:lnSpc>
                <a:spcPct val="90000"/>
              </a:lnSpc>
            </a:pPr>
            <a:r>
              <a:rPr lang="en-US" sz="2000" dirty="0" smtClean="0"/>
              <a:t>What agreement</a:t>
            </a:r>
            <a:r>
              <a:rPr lang="en-US" sz="2000" baseline="0" dirty="0" smtClean="0"/>
              <a:t> </a:t>
            </a:r>
            <a:r>
              <a:rPr lang="en-US" sz="2000" dirty="0" smtClean="0"/>
              <a:t>are there on Payment</a:t>
            </a:r>
          </a:p>
          <a:p>
            <a:r>
              <a:rPr lang="en-US" dirty="0" smtClean="0"/>
              <a:t>What</a:t>
            </a:r>
            <a:r>
              <a:rPr lang="en-US" baseline="0" dirty="0" smtClean="0"/>
              <a:t> are the INCOTERMS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FAEA14-A365-9A4D-93CD-02D0B0815D58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66611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Terminating Simulation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FAEA14-A365-9A4D-93CD-02D0B0815D58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02174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365248"/>
            <a:ext cx="7772400" cy="978408"/>
          </a:xfrm>
        </p:spPr>
        <p:txBody>
          <a:bodyPr vert="horz" lIns="91440" tIns="45720" rIns="91440" bIns="45720" rtlCol="0" anchor="b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352800"/>
            <a:ext cx="7772400" cy="877824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ts val="300"/>
              </a:spcBef>
              <a:buFontTx/>
              <a:buNone/>
              <a:defRPr sz="20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A0C47-018D-4460-B945-BFF7981B6CA6}" type="datetimeFigureOut">
              <a:rPr lang="en-US" smtClean="0"/>
              <a:t>5/15/2016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5082" y="969264"/>
            <a:ext cx="3657600" cy="1161288"/>
          </a:xfrm>
        </p:spPr>
        <p:txBody>
          <a:bodyPr anchor="b">
            <a:noAutofit/>
          </a:bodyPr>
          <a:lstStyle>
            <a:lvl1pPr algn="l">
              <a:defRPr sz="3600" b="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63388" y="510988"/>
            <a:ext cx="3657600" cy="5553636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Drag picture to placeholder or click icon to add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99853" y="2130552"/>
            <a:ext cx="3657600" cy="3584448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spcBef>
                <a:spcPts val="1000"/>
              </a:spcBef>
              <a:buNone/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spcBef>
                <a:spcPts val="2000"/>
              </a:spcBef>
              <a:buFontTx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A0C47-018D-4460-B945-BFF7981B6CA6}" type="datetimeFigureOut">
              <a:rPr lang="en-US" smtClean="0"/>
              <a:t>5/15/2016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51376"/>
            <a:ext cx="7776882" cy="1014984"/>
          </a:xfrm>
        </p:spPr>
        <p:txBody>
          <a:bodyPr anchor="b">
            <a:noAutofit/>
          </a:bodyPr>
          <a:lstStyle>
            <a:lvl1pPr algn="ctr">
              <a:defRPr sz="3600" b="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828800" y="457199"/>
            <a:ext cx="5486400" cy="3644153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Drag picture to placeholder or click icon to add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571" y="5181599"/>
            <a:ext cx="7776882" cy="950259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spcBef>
                <a:spcPts val="300"/>
              </a:spcBef>
              <a:buNone/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spcBef>
                <a:spcPts val="2000"/>
              </a:spcBef>
              <a:buFontTx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A0C47-018D-4460-B945-BFF7981B6CA6}" type="datetimeFigureOut">
              <a:rPr lang="en-US" smtClean="0"/>
              <a:t>5/15/2016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orybo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55141"/>
            <a:ext cx="7776882" cy="1013011"/>
          </a:xfrm>
        </p:spPr>
        <p:txBody>
          <a:bodyPr anchor="b">
            <a:noAutofit/>
          </a:bodyPr>
          <a:lstStyle>
            <a:lvl1pPr algn="ctr">
              <a:defRPr sz="3600" b="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85800" y="457200"/>
            <a:ext cx="2331720" cy="164592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Drag picture to placeholder or click icon to add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571" y="5181599"/>
            <a:ext cx="7776882" cy="950259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spcBef>
                <a:spcPts val="300"/>
              </a:spcBef>
              <a:buNone/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spcBef>
                <a:spcPts val="2000"/>
              </a:spcBef>
              <a:buFontTx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A0C47-018D-4460-B945-BFF7981B6CA6}" type="datetimeFigureOut">
              <a:rPr lang="en-US" smtClean="0"/>
              <a:t>5/15/2016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Picture Placeholder 2"/>
          <p:cNvSpPr>
            <a:spLocks noGrp="1"/>
          </p:cNvSpPr>
          <p:nvPr>
            <p:ph type="pic" idx="13"/>
          </p:nvPr>
        </p:nvSpPr>
        <p:spPr>
          <a:xfrm>
            <a:off x="685800" y="2455433"/>
            <a:ext cx="2331720" cy="164592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Drag picture to placeholder or click icon to add</a:t>
            </a:r>
            <a:endParaRPr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idx="14"/>
          </p:nvPr>
        </p:nvSpPr>
        <p:spPr>
          <a:xfrm>
            <a:off x="3412490" y="457200"/>
            <a:ext cx="2331720" cy="164592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Drag picture to placeholder or click icon to add</a:t>
            </a:r>
            <a:endParaRPr dirty="0"/>
          </a:p>
        </p:txBody>
      </p:sp>
      <p:sp>
        <p:nvSpPr>
          <p:cNvPr id="17" name="Picture Placeholder 2"/>
          <p:cNvSpPr>
            <a:spLocks noGrp="1"/>
          </p:cNvSpPr>
          <p:nvPr>
            <p:ph type="pic" idx="15"/>
          </p:nvPr>
        </p:nvSpPr>
        <p:spPr>
          <a:xfrm>
            <a:off x="3412490" y="2455433"/>
            <a:ext cx="2331720" cy="164592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Drag picture to placeholder or click icon to add</a:t>
            </a:r>
            <a:endParaRPr dirty="0"/>
          </a:p>
        </p:txBody>
      </p:sp>
      <p:sp>
        <p:nvSpPr>
          <p:cNvPr id="18" name="Picture Placeholder 2"/>
          <p:cNvSpPr>
            <a:spLocks noGrp="1"/>
          </p:cNvSpPr>
          <p:nvPr>
            <p:ph type="pic" idx="16"/>
          </p:nvPr>
        </p:nvSpPr>
        <p:spPr>
          <a:xfrm>
            <a:off x="6139180" y="457200"/>
            <a:ext cx="2331720" cy="164592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Drag picture to placeholder or click icon to add</a:t>
            </a:r>
            <a:endParaRPr dirty="0"/>
          </a:p>
        </p:txBody>
      </p:sp>
      <p:sp>
        <p:nvSpPr>
          <p:cNvPr id="19" name="Picture Placeholder 2"/>
          <p:cNvSpPr>
            <a:spLocks noGrp="1"/>
          </p:cNvSpPr>
          <p:nvPr>
            <p:ph type="pic" idx="17"/>
          </p:nvPr>
        </p:nvSpPr>
        <p:spPr>
          <a:xfrm>
            <a:off x="6139180" y="2455433"/>
            <a:ext cx="2331720" cy="164592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Drag picture to placeholder or click icon to add</a:t>
            </a:r>
            <a:endParaRPr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A0C47-018D-4460-B945-BFF7981B6CA6}" type="datetimeFigureOut">
              <a:rPr lang="en-US" smtClean="0"/>
              <a:t>5/15/2016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62800" y="533400"/>
            <a:ext cx="1600200" cy="559276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533400"/>
            <a:ext cx="6019800" cy="5592763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A0C47-018D-4460-B945-BFF7981B6CA6}" type="datetimeFigureOut">
              <a:rPr lang="en-US" smtClean="0"/>
              <a:t>5/15/2016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869141"/>
            <a:ext cx="7770813" cy="4257022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A0C47-018D-4460-B945-BFF7981B6CA6}" type="datetimeFigureOut">
              <a:rPr lang="en-US" smtClean="0"/>
              <a:t>5/15/2016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4267200"/>
            <a:ext cx="7772400" cy="977153"/>
          </a:xfrm>
        </p:spPr>
        <p:txBody>
          <a:bodyPr anchor="b" anchorCtr="0">
            <a:no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799" y="5257800"/>
            <a:ext cx="7770813" cy="874058"/>
          </a:xfrm>
        </p:spPr>
        <p:txBody>
          <a:bodyPr>
            <a:normAutofit/>
          </a:bodyPr>
          <a:lstStyle>
            <a:lvl1pPr marL="0" indent="0" algn="ctr">
              <a:spcBef>
                <a:spcPts val="300"/>
              </a:spcBef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A0C47-018D-4460-B945-BFF7981B6CA6}" type="datetimeFigureOut">
              <a:rPr lang="en-US" smtClean="0"/>
              <a:t>5/15/2016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 rot="21540000">
            <a:off x="2056196" y="424650"/>
            <a:ext cx="5031609" cy="337580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buFont typeface="Arial" pitchFamily="34" charset="0"/>
              <a:buNone/>
              <a:defRPr/>
            </a:lvl1pPr>
          </a:lstStyle>
          <a:p>
            <a:r>
              <a:rPr lang="en-US" dirty="0" smtClean="0"/>
              <a:t>Drag picture to placeholder or click icon to add</a:t>
            </a:r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990600"/>
            <a:ext cx="7770813" cy="1743075"/>
          </a:xfrm>
        </p:spPr>
        <p:txBody>
          <a:bodyPr vert="horz" lIns="91440" tIns="45720" rIns="91440" bIns="45720" rtlCol="0" anchor="b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756647"/>
            <a:ext cx="7770813" cy="1281953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ts val="300"/>
              </a:spcBef>
              <a:buFontTx/>
              <a:buNone/>
              <a:defRPr sz="20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A0C47-018D-4460-B945-BFF7981B6CA6}" type="datetimeFigureOut">
              <a:rPr lang="en-US" smtClean="0"/>
              <a:t>5/15/2016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21023"/>
            <a:ext cx="7770813" cy="142987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760538"/>
            <a:ext cx="3611880" cy="4365625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 marL="2398713" indent="-336550">
              <a:defRPr sz="1800"/>
            </a:lvl8pPr>
            <a:lvl9pPr marL="2398713" indent="-336550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44733" y="1760538"/>
            <a:ext cx="3611880" cy="4365625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 marL="2398713" indent="-336550">
              <a:defRPr sz="1800"/>
            </a:lvl8pPr>
            <a:lvl9pPr marL="2398713" indent="-336550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A0C47-018D-4460-B945-BFF7981B6CA6}" type="datetimeFigureOut">
              <a:rPr lang="en-US" smtClean="0"/>
              <a:t>5/15/2016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21023"/>
            <a:ext cx="7770813" cy="1429871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1550895"/>
            <a:ext cx="3611880" cy="614082"/>
          </a:xfrm>
        </p:spPr>
        <p:txBody>
          <a:bodyPr anchor="b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2438400"/>
            <a:ext cx="3611880" cy="3687762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 marL="2398713" indent="-336550">
              <a:defRPr sz="1600"/>
            </a:lvl8pPr>
            <a:lvl9pPr marL="2398713" indent="-336550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45526" y="1550895"/>
            <a:ext cx="3611880" cy="614082"/>
          </a:xfrm>
        </p:spPr>
        <p:txBody>
          <a:bodyPr anchor="b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45526" y="2438400"/>
            <a:ext cx="3611880" cy="3687762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 marL="2398713" indent="-336550">
              <a:defRPr sz="1600"/>
            </a:lvl8pPr>
            <a:lvl9pPr marL="2398713" indent="-336550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A0C47-018D-4460-B945-BFF7981B6CA6}" type="datetimeFigureOut">
              <a:rPr lang="en-US" smtClean="0"/>
              <a:t>5/15/2016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786205" y="2191871"/>
            <a:ext cx="3429000" cy="1588"/>
          </a:xfrm>
          <a:prstGeom prst="line">
            <a:avLst/>
          </a:prstGeom>
          <a:ln>
            <a:solidFill>
              <a:srgbClr val="FFFFFF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4936966" y="2191871"/>
            <a:ext cx="3429000" cy="1588"/>
          </a:xfrm>
          <a:prstGeom prst="line">
            <a:avLst/>
          </a:prstGeom>
          <a:ln>
            <a:solidFill>
              <a:srgbClr val="FFFFFF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A0C47-018D-4460-B945-BFF7981B6CA6}" type="datetimeFigureOut">
              <a:rPr lang="en-US" smtClean="0"/>
              <a:t>5/15/2016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A0C47-018D-4460-B945-BFF7981B6CA6}" type="datetimeFigureOut">
              <a:rPr lang="en-US" smtClean="0"/>
              <a:t>5/15/2016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8905" y="971550"/>
            <a:ext cx="3657600" cy="1162050"/>
          </a:xfrm>
        </p:spPr>
        <p:txBody>
          <a:bodyPr anchor="b">
            <a:no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457200"/>
            <a:ext cx="3657600" cy="5668963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 marL="2398713" indent="-336550">
              <a:defRPr sz="1800"/>
            </a:lvl8pPr>
            <a:lvl9pPr marL="2398713" indent="-336550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8905" y="2133601"/>
            <a:ext cx="3657600" cy="3581400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A0C47-018D-4460-B945-BFF7981B6CA6}" type="datetimeFigureOut">
              <a:rPr lang="en-US" smtClean="0"/>
              <a:t>5/15/2016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0" y="121023"/>
            <a:ext cx="7770813" cy="1429871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1752600"/>
            <a:ext cx="7770813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620435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ffectLst>
                  <a:outerShdw blurRad="50800" dist="38100" dir="5400000" sx="101000" sy="101000" algn="t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651A0C47-018D-4460-B945-BFF7981B6CA6}" type="datetimeFigureOut">
              <a:rPr lang="en-US" smtClean="0"/>
              <a:t>5/15/2016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4105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ffectLst>
                  <a:outerShdw blurRad="50800" dist="38100" dir="5400000" sx="101000" sy="101000" algn="t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229100" y="6356350"/>
            <a:ext cx="685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ffectLst>
                  <a:outerShdw blurRad="50800" dist="38100" dir="5400000" sx="101000" sy="101000" algn="t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9C1F5A0A-F6FC-4FFD-9B49-0DA8697211D9}" type="slidenum">
              <a:rPr lang="en-US" smtClean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txStyles>
    <p:titleStyle>
      <a:lvl1pPr algn="ctr" defTabSz="914400" rtl="0" eaLnBrk="1" latinLnBrk="0" hangingPunct="1">
        <a:spcBef>
          <a:spcPct val="0"/>
        </a:spcBef>
        <a:buNone/>
        <a:defRPr sz="4800" kern="120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2000"/>
        </a:spcBef>
        <a:buFontTx/>
        <a:buBlip>
          <a:blip r:embed="rId16"/>
        </a:buBlip>
        <a:defRPr sz="2200" kern="120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1pPr>
      <a:lvl2pPr marL="685800" indent="-336550" algn="l" defTabSz="914400" rtl="0" eaLnBrk="1" latinLnBrk="0" hangingPunct="1">
        <a:spcBef>
          <a:spcPts val="600"/>
        </a:spcBef>
        <a:buFontTx/>
        <a:buBlip>
          <a:blip r:embed="rId16"/>
        </a:buBlip>
        <a:defRPr sz="2000" kern="120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2pPr>
      <a:lvl3pPr marL="1035050" indent="-349250" algn="l" defTabSz="914400" rtl="0" eaLnBrk="1" latinLnBrk="0" hangingPunct="1">
        <a:spcBef>
          <a:spcPts val="600"/>
        </a:spcBef>
        <a:buFontTx/>
        <a:buBlip>
          <a:blip r:embed="rId16"/>
        </a:buBlip>
        <a:defRPr sz="1800" kern="120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3pPr>
      <a:lvl4pPr marL="1371600" indent="-336550" algn="l" defTabSz="914400" rtl="0" eaLnBrk="1" latinLnBrk="0" hangingPunct="1">
        <a:spcBef>
          <a:spcPts val="600"/>
        </a:spcBef>
        <a:buFontTx/>
        <a:buBlip>
          <a:blip r:embed="rId16"/>
        </a:buBlip>
        <a:defRPr sz="1800" kern="120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4pPr>
      <a:lvl5pPr marL="1720850" indent="-349250" algn="l" defTabSz="914400" rtl="0" eaLnBrk="1" latinLnBrk="0" hangingPunct="1">
        <a:spcBef>
          <a:spcPts val="600"/>
        </a:spcBef>
        <a:buFontTx/>
        <a:buBlip>
          <a:blip r:embed="rId16"/>
        </a:buBlip>
        <a:defRPr sz="1800" kern="120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5pPr>
      <a:lvl6pPr marL="2055813" indent="-336550" algn="l" defTabSz="914400" rtl="0" eaLnBrk="1" latinLnBrk="0" hangingPunct="1">
        <a:spcBef>
          <a:spcPct val="20000"/>
        </a:spcBef>
        <a:buFontTx/>
        <a:buBlip>
          <a:blip r:embed="rId16"/>
        </a:buBlip>
        <a:defRPr lang="en-US" sz="1800" kern="1200" dirty="0" smtClean="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6pPr>
      <a:lvl7pPr marL="2398713" indent="-336550" algn="l" defTabSz="914400" rtl="0" eaLnBrk="1" latinLnBrk="0" hangingPunct="1">
        <a:spcBef>
          <a:spcPct val="20000"/>
        </a:spcBef>
        <a:buFontTx/>
        <a:buBlip>
          <a:blip r:embed="rId16"/>
        </a:buBlip>
        <a:defRPr lang="en-US" sz="1800" kern="1200" dirty="0" smtClean="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7pPr>
      <a:lvl8pPr marL="2743200" indent="-336550" algn="l" defTabSz="914400" rtl="0" eaLnBrk="1" latinLnBrk="0" hangingPunct="1">
        <a:spcBef>
          <a:spcPct val="20000"/>
        </a:spcBef>
        <a:buFontTx/>
        <a:buBlip>
          <a:blip r:embed="rId16"/>
        </a:buBlip>
        <a:defRPr lang="en-US" sz="1800" kern="1200" dirty="0" smtClean="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8pPr>
      <a:lvl9pPr marL="3087688" indent="-336550" algn="l" defTabSz="914400" rtl="0" eaLnBrk="1" latinLnBrk="0" hangingPunct="1">
        <a:spcBef>
          <a:spcPct val="20000"/>
        </a:spcBef>
        <a:buFontTx/>
        <a:buBlip>
          <a:blip r:embed="rId16"/>
        </a:buBlip>
        <a:defRPr lang="en-US" sz="1800" kern="1200" dirty="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4922754"/>
            <a:ext cx="7772400" cy="978408"/>
          </a:xfrm>
        </p:spPr>
        <p:txBody>
          <a:bodyPr/>
          <a:lstStyle/>
          <a:p>
            <a:r>
              <a:rPr lang="en-US" dirty="0" smtClean="0"/>
              <a:t>Humanitarian Logistics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5910306"/>
            <a:ext cx="7772400" cy="877824"/>
          </a:xfrm>
        </p:spPr>
        <p:txBody>
          <a:bodyPr/>
          <a:lstStyle/>
          <a:p>
            <a:r>
              <a:rPr lang="en-US" dirty="0" smtClean="0"/>
              <a:t>A Simulation in Simio</a:t>
            </a:r>
            <a:endParaRPr lang="en-US" dirty="0"/>
          </a:p>
        </p:txBody>
      </p:sp>
      <p:pic>
        <p:nvPicPr>
          <p:cNvPr id="5" name="Picture 4" descr="2010_Hati_EQ1_AntGray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40188"/>
            <a:ext cx="9141815" cy="5731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880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Significant Model Parameters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2199838"/>
              </p:ext>
            </p:extLst>
          </p:nvPr>
        </p:nvGraphicFramePr>
        <p:xfrm>
          <a:off x="308429" y="1629235"/>
          <a:ext cx="8530770" cy="472949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668485"/>
                <a:gridCol w="2075543"/>
                <a:gridCol w="2786742"/>
              </a:tblGrid>
              <a:tr h="308758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Name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Value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Units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308758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DisasterTimeOffset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Days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293245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 smtClean="0">
                          <a:effectLst/>
                        </a:rPr>
                        <a:t>DisasterVictimMaximumArrivals</a:t>
                      </a:r>
                      <a:r>
                        <a:rPr lang="en-US" sz="1400" u="none" strike="noStrike" dirty="0" smtClean="0">
                          <a:effectLst/>
                        </a:rPr>
                        <a:t> </a:t>
                      </a:r>
                      <a:r>
                        <a:rPr lang="en-US" sz="1400" u="none" strike="noStrike" dirty="0">
                          <a:effectLst/>
                        </a:rPr>
                        <a:t>(per </a:t>
                      </a:r>
                      <a:r>
                        <a:rPr lang="en-US" sz="1400" u="none" strike="noStrike" dirty="0" err="1">
                          <a:effectLst/>
                        </a:rPr>
                        <a:t>Dist</a:t>
                      </a:r>
                      <a:r>
                        <a:rPr lang="en-US" sz="1400" u="none" strike="noStrike" dirty="0">
                          <a:effectLst/>
                        </a:rPr>
                        <a:t> Site)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10000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Beneficiaries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308758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DistSiteProcessingTime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Random.Exponential(1)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Minutes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308758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Entry2DistSitePath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TimePathToDistSite2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Path Name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308758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ReliefBeneficiaryInterarrivalTime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Random.Exponential(2.5)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Minutes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308758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SupplierMaximumArrivals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Infinity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Relief Supply Items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308758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SupplierReliefSuppliesInterarrivalTime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Random.Normal(1, 0.01)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Minutes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308758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SupplierTravelTimeToWarehouse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Random.Normal(6,0.5)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Hours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308758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SupplierVehicleCapacity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5000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Relief Supply Items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308758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WarehouseStorageCapacity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Infinity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Relief Supply Items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308758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WarehouseTravelTimeToDistributionSite1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Random.Normal(6,0.5)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Hours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308758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WarehouseTravelTimeToDistributionSite2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Random.Normal(6,0.5)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Hours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308758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WarehouseVehicleCapacity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1000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Relief Supply Items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422399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WarehouseVehicleUptimeBetweenFailures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 err="1">
                          <a:effectLst/>
                        </a:rPr>
                        <a:t>Random.Exponential</a:t>
                      </a:r>
                      <a:r>
                        <a:rPr lang="en-US" sz="1400" u="none" strike="noStrike" dirty="0">
                          <a:effectLst/>
                        </a:rPr>
                        <a:t>(100)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Hours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41484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Reliability of supply pipeline</a:t>
            </a:r>
          </a:p>
          <a:p>
            <a:pPr lvl="1"/>
            <a:r>
              <a:rPr lang="en-US" dirty="0"/>
              <a:t>Impact of Ad-Hoc versus Preferential Supplier </a:t>
            </a:r>
            <a:r>
              <a:rPr lang="en-US" dirty="0" smtClean="0"/>
              <a:t>Partners</a:t>
            </a:r>
          </a:p>
          <a:p>
            <a:pPr lvl="1"/>
            <a:r>
              <a:rPr lang="en-US" dirty="0" smtClean="0"/>
              <a:t>Breakdown of vehicles == delay of arrival of supplies</a:t>
            </a:r>
          </a:p>
          <a:p>
            <a:r>
              <a:rPr lang="en-US" dirty="0" smtClean="0"/>
              <a:t>Modeling distance from storage to distribution sites</a:t>
            </a:r>
          </a:p>
          <a:p>
            <a:r>
              <a:rPr lang="en-US" dirty="0"/>
              <a:t>Closing access to beneficiaries – closing distribution sites</a:t>
            </a:r>
          </a:p>
          <a:p>
            <a:pPr lvl="1"/>
            <a:r>
              <a:rPr lang="en-US" dirty="0"/>
              <a:t>Impact on numbers served</a:t>
            </a:r>
          </a:p>
          <a:p>
            <a:pPr lvl="1"/>
            <a:r>
              <a:rPr lang="en-US" dirty="0"/>
              <a:t>Impact on </a:t>
            </a:r>
            <a:r>
              <a:rPr lang="en-US" dirty="0" smtClean="0"/>
              <a:t>queue </a:t>
            </a:r>
            <a:r>
              <a:rPr lang="en-US" dirty="0"/>
              <a:t>time on available </a:t>
            </a:r>
            <a:r>
              <a:rPr lang="en-US" dirty="0" smtClean="0"/>
              <a:t>sites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0399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Measurements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Time in System</a:t>
            </a:r>
          </a:p>
          <a:p>
            <a:pPr lvl="1"/>
            <a:r>
              <a:rPr lang="en-US" dirty="0"/>
              <a:t>Beneficiaries </a:t>
            </a:r>
          </a:p>
          <a:p>
            <a:pPr lvl="1"/>
            <a:r>
              <a:rPr lang="en-US" dirty="0"/>
              <a:t>Relief Supplies – Implications on perishable </a:t>
            </a:r>
            <a:r>
              <a:rPr lang="en-US" dirty="0" smtClean="0"/>
              <a:t>supplies</a:t>
            </a:r>
          </a:p>
          <a:p>
            <a:r>
              <a:rPr lang="en-US" dirty="0" smtClean="0"/>
              <a:t>Waiting Time</a:t>
            </a:r>
          </a:p>
          <a:p>
            <a:pPr lvl="1"/>
            <a:r>
              <a:rPr lang="en-US" dirty="0" smtClean="0"/>
              <a:t>Beneficiaries at Distribution Sites </a:t>
            </a:r>
            <a:endParaRPr lang="en-US" dirty="0"/>
          </a:p>
          <a:p>
            <a:r>
              <a:rPr lang="en-US" dirty="0" smtClean="0"/>
              <a:t>Supplies distributed </a:t>
            </a:r>
          </a:p>
          <a:p>
            <a:pPr lvl="1"/>
            <a:r>
              <a:rPr lang="en-US" dirty="0" smtClean="0"/>
              <a:t>(Number destroyed == Number distributed)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6670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Results: Beneficiary Time in System</a:t>
            </a:r>
            <a:endParaRPr lang="en-US" sz="3600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209" y="1550894"/>
            <a:ext cx="8445993" cy="5010912"/>
          </a:xfrm>
        </p:spPr>
      </p:pic>
    </p:spTree>
    <p:extLst>
      <p:ext uri="{BB962C8B-B14F-4D97-AF65-F5344CB8AC3E}">
        <p14:creationId xmlns:p14="http://schemas.microsoft.com/office/powerpoint/2010/main" val="1716675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Results: Relief Supplies Time In System</a:t>
            </a:r>
            <a:endParaRPr lang="en-US" sz="32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209" y="1550894"/>
            <a:ext cx="8445993" cy="5010912"/>
          </a:xfrm>
        </p:spPr>
      </p:pic>
    </p:spTree>
    <p:extLst>
      <p:ext uri="{BB962C8B-B14F-4D97-AF65-F5344CB8AC3E}">
        <p14:creationId xmlns:p14="http://schemas.microsoft.com/office/powerpoint/2010/main" val="2391879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Results: Max Site </a:t>
            </a:r>
            <a:r>
              <a:rPr lang="en-US" sz="4000" dirty="0" smtClean="0"/>
              <a:t>1 Waiting </a:t>
            </a:r>
            <a:r>
              <a:rPr lang="en-US" sz="4000" dirty="0"/>
              <a:t>Time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857" y="1565408"/>
            <a:ext cx="8445993" cy="5010912"/>
          </a:xfrm>
        </p:spPr>
      </p:pic>
    </p:spTree>
    <p:extLst>
      <p:ext uri="{BB962C8B-B14F-4D97-AF65-F5344CB8AC3E}">
        <p14:creationId xmlns:p14="http://schemas.microsoft.com/office/powerpoint/2010/main" val="4067271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Results: Max Site 2 Waiting Time</a:t>
            </a:r>
            <a:endParaRPr lang="en-US" sz="40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346" y="1550893"/>
            <a:ext cx="8443719" cy="5009563"/>
          </a:xfrm>
        </p:spPr>
      </p:pic>
    </p:spTree>
    <p:extLst>
      <p:ext uri="{BB962C8B-B14F-4D97-AF65-F5344CB8AC3E}">
        <p14:creationId xmlns:p14="http://schemas.microsoft.com/office/powerpoint/2010/main" val="2113960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Results: Relief Supplies Distributed</a:t>
            </a:r>
            <a:endParaRPr lang="en-US" sz="36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209" y="1550894"/>
            <a:ext cx="8445993" cy="5010912"/>
          </a:xfrm>
        </p:spPr>
      </p:pic>
    </p:spTree>
    <p:extLst>
      <p:ext uri="{BB962C8B-B14F-4D97-AF65-F5344CB8AC3E}">
        <p14:creationId xmlns:p14="http://schemas.microsoft.com/office/powerpoint/2010/main" val="3420843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Supplier Lead Time </a:t>
            </a:r>
          </a:p>
          <a:p>
            <a:r>
              <a:rPr lang="en-US" dirty="0" smtClean="0"/>
              <a:t>Distribution Site Deliveries</a:t>
            </a:r>
          </a:p>
          <a:p>
            <a:r>
              <a:rPr lang="en-US" dirty="0" smtClean="0"/>
              <a:t>Further Refinement of </a:t>
            </a:r>
            <a:r>
              <a:rPr lang="en-US" dirty="0" smtClean="0"/>
              <a:t>Model</a:t>
            </a:r>
          </a:p>
          <a:p>
            <a:pPr lvl="1"/>
            <a:r>
              <a:rPr lang="en-US" dirty="0" smtClean="0"/>
              <a:t>Sensitivity Analyses of:</a:t>
            </a:r>
          </a:p>
          <a:p>
            <a:pPr lvl="2"/>
            <a:r>
              <a:rPr lang="en-US" dirty="0" smtClean="0"/>
              <a:t>Beneficiary </a:t>
            </a:r>
            <a:r>
              <a:rPr lang="en-US" dirty="0" err="1" smtClean="0"/>
              <a:t>Interarrival</a:t>
            </a:r>
            <a:r>
              <a:rPr lang="en-US" dirty="0" smtClean="0"/>
              <a:t> Time</a:t>
            </a:r>
          </a:p>
          <a:p>
            <a:pPr lvl="2"/>
            <a:r>
              <a:rPr lang="en-US" dirty="0" smtClean="0"/>
              <a:t>Distribution Site Processing Time</a:t>
            </a:r>
          </a:p>
          <a:p>
            <a:pPr lvl="1"/>
            <a:r>
              <a:rPr lang="en-US" smtClean="0"/>
              <a:t>Financial Aspects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98086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Team Members</a:t>
            </a:r>
            <a:endParaRPr lang="en-US" dirty="0"/>
          </a:p>
        </p:txBody>
      </p:sp>
      <p:pic>
        <p:nvPicPr>
          <p:cNvPr id="4" name="Picture 3" descr="Team_AntGray.jp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099" y="2070340"/>
            <a:ext cx="4595349" cy="230227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392017" y="4732205"/>
            <a:ext cx="2027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Daniel Dittenhafer 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188622" y="4728023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Jay Narhan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5971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1009" y="1869141"/>
            <a:ext cx="3158812" cy="4257022"/>
          </a:xfrm>
        </p:spPr>
        <p:txBody>
          <a:bodyPr/>
          <a:lstStyle/>
          <a:p>
            <a:r>
              <a:rPr lang="en-US" sz="2800" dirty="0" smtClean="0"/>
              <a:t>Development</a:t>
            </a:r>
          </a:p>
          <a:p>
            <a:pPr marL="0" indent="0">
              <a:buNone/>
            </a:pPr>
            <a:r>
              <a:rPr lang="en-US" dirty="0">
                <a:effectLst/>
              </a:rPr>
              <a:t>Longer term programs in stable areas that are aimed at raising the standard of living of a population of beneficiaries over the longer term. 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270821" y="1868017"/>
            <a:ext cx="4188371" cy="42570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Tx/>
              <a:buBlip>
                <a:blip r:embed="rId2"/>
              </a:buBlip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336550" algn="l" defTabSz="914400" rtl="0" eaLnBrk="1" latinLnBrk="0" hangingPunct="1">
              <a:spcBef>
                <a:spcPts val="600"/>
              </a:spcBef>
              <a:buFontTx/>
              <a:buBlip>
                <a:blip r:embed="rId2"/>
              </a:buBlip>
              <a:defRPr sz="20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35050" indent="-349250" algn="l" defTabSz="914400" rtl="0" eaLnBrk="1" latinLnBrk="0" hangingPunct="1"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-336550" algn="l" defTabSz="914400" rtl="0" eaLnBrk="1" latinLnBrk="0" hangingPunct="1"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4pPr>
            <a:lvl5pPr marL="1720850" indent="-349250" algn="l" defTabSz="914400" rtl="0" eaLnBrk="1" latinLnBrk="0" hangingPunct="1"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55813" indent="-33655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lang="en-US" sz="1800" kern="1200" dirty="0" smtClean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6pPr>
            <a:lvl7pPr marL="2398713" indent="-33655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lang="en-US" sz="1800" kern="1200" dirty="0" smtClean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43200" indent="-33655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lang="en-US" sz="1800" kern="1200" dirty="0" smtClean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8pPr>
            <a:lvl9pPr marL="3087688" indent="-33655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lang="en-US" sz="1800" kern="1200" dirty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smtClean="0"/>
              <a:t>Disaster</a:t>
            </a:r>
          </a:p>
          <a:p>
            <a:pPr marL="0" indent="0">
              <a:buNone/>
            </a:pPr>
            <a:r>
              <a:rPr lang="en-US" dirty="0" smtClean="0">
                <a:effectLst/>
              </a:rPr>
              <a:t>Humanitarian interventions that </a:t>
            </a:r>
            <a:r>
              <a:rPr lang="en-US" dirty="0">
                <a:effectLst/>
              </a:rPr>
              <a:t>are started with limited notice, are relatively short in duration and are aimed at immediate life saving and life prolonging activities for the beneficiaries over the shorter term</a:t>
            </a:r>
            <a:r>
              <a:rPr lang="en-US" dirty="0" smtClean="0">
                <a:effectLst/>
              </a:rPr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2139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Relief Logistics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 smtClean="0"/>
              <a:t>“</a:t>
            </a:r>
            <a:r>
              <a:rPr lang="en-CA" sz="2400" dirty="0"/>
              <a:t>The </a:t>
            </a:r>
            <a:r>
              <a:rPr lang="en-CA" sz="2400" dirty="0" smtClean="0"/>
              <a:t>basic task of a logistics system is to deliver the appropriate supplies in good condition, in 	quantities required, and at the place and time they are needed”</a:t>
            </a:r>
          </a:p>
          <a:p>
            <a:pPr marL="0" indent="0" algn="ctr">
              <a:buNone/>
            </a:pPr>
            <a:endParaRPr lang="en-CA" sz="2400" dirty="0"/>
          </a:p>
          <a:p>
            <a:pPr marL="0" indent="0" algn="ctr">
              <a:buNone/>
            </a:pPr>
            <a:r>
              <a:rPr lang="en-US" sz="1600" i="1" dirty="0"/>
              <a:t>Logistics, </a:t>
            </a:r>
            <a:r>
              <a:rPr lang="en-US" sz="1600" dirty="0"/>
              <a:t>UNDP Disaster Management Training Program</a:t>
            </a:r>
            <a:endParaRPr lang="en-US" sz="1600" i="1" dirty="0"/>
          </a:p>
          <a:p>
            <a:pPr marL="0" indent="0" algn="ctr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3380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International Logistics Chain</a:t>
            </a:r>
            <a:endParaRPr lang="en-US" dirty="0"/>
          </a:p>
        </p:txBody>
      </p:sp>
      <p:pic>
        <p:nvPicPr>
          <p:cNvPr id="6" name="Picture 5" descr="International Humanitarian Log Chain.jpe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3" y="1992052"/>
            <a:ext cx="9134835" cy="3136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443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Model key aspects of the Humanitarian Logistics Chain (HLC) using Computer Simulation System</a:t>
            </a:r>
          </a:p>
          <a:p>
            <a:r>
              <a:rPr lang="en-US" dirty="0" smtClean="0"/>
              <a:t>Model the movement of supplies (relief aid)</a:t>
            </a:r>
          </a:p>
          <a:p>
            <a:r>
              <a:rPr lang="en-US" dirty="0" smtClean="0"/>
              <a:t>Include the last-mile component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2381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the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Entities</a:t>
            </a:r>
          </a:p>
          <a:p>
            <a:pPr lvl="1"/>
            <a:r>
              <a:rPr lang="en-US" dirty="0" smtClean="0"/>
              <a:t>Suppliers</a:t>
            </a:r>
          </a:p>
          <a:p>
            <a:pPr lvl="1"/>
            <a:r>
              <a:rPr lang="en-US" dirty="0" smtClean="0"/>
              <a:t>Relief Supplies</a:t>
            </a:r>
          </a:p>
          <a:p>
            <a:pPr lvl="1"/>
            <a:r>
              <a:rPr lang="en-US" dirty="0" smtClean="0"/>
              <a:t>Warehouse</a:t>
            </a:r>
          </a:p>
          <a:p>
            <a:pPr lvl="1"/>
            <a:r>
              <a:rPr lang="en-US" dirty="0" smtClean="0"/>
              <a:t>Transportation</a:t>
            </a:r>
          </a:p>
          <a:p>
            <a:pPr lvl="1"/>
            <a:r>
              <a:rPr lang="en-US" dirty="0" smtClean="0"/>
              <a:t>Distribution Sites</a:t>
            </a:r>
          </a:p>
          <a:p>
            <a:pPr lvl="1"/>
            <a:r>
              <a:rPr lang="en-US" dirty="0" smtClean="0"/>
              <a:t>Beneficiaries</a:t>
            </a:r>
          </a:p>
          <a:p>
            <a:r>
              <a:rPr lang="en-US" dirty="0" smtClean="0"/>
              <a:t>Termination Simulation</a:t>
            </a:r>
          </a:p>
          <a:p>
            <a:pPr lvl="1"/>
            <a:r>
              <a:rPr lang="en-US" dirty="0" smtClean="0"/>
              <a:t>T</a:t>
            </a:r>
            <a:r>
              <a:rPr lang="en-US" baseline="-25000" dirty="0" smtClean="0"/>
              <a:t>E</a:t>
            </a:r>
            <a:r>
              <a:rPr lang="en-US" dirty="0" smtClean="0"/>
              <a:t> = 21 Days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2435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HLC Model Simplification</a:t>
            </a:r>
            <a:endParaRPr lang="en-US" dirty="0"/>
          </a:p>
        </p:txBody>
      </p:sp>
      <p:pic>
        <p:nvPicPr>
          <p:cNvPr id="5" name="Picture 4" descr="Simplifed_HLC.jpe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21179"/>
            <a:ext cx="9143999" cy="3521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819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Model in Action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Insert video of model in action</a:t>
            </a:r>
            <a:endParaRPr lang="en-US" dirty="0"/>
          </a:p>
        </p:txBody>
      </p:sp>
      <p:pic>
        <p:nvPicPr>
          <p:cNvPr id="4" name="DisasterReliefSim-Animatio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3470" y="1201963"/>
            <a:ext cx="8754133" cy="49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322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tory">
  <a:themeElements>
    <a:clrScheme name="Story">
      <a:dk1>
        <a:sysClr val="windowText" lastClr="000000"/>
      </a:dk1>
      <a:lt1>
        <a:sysClr val="window" lastClr="FFFFFF"/>
      </a:lt1>
      <a:dk2>
        <a:srgbClr val="212121"/>
      </a:dk2>
      <a:lt2>
        <a:srgbClr val="CDD4D7"/>
      </a:lt2>
      <a:accent1>
        <a:srgbClr val="1D86CD"/>
      </a:accent1>
      <a:accent2>
        <a:srgbClr val="732E9A"/>
      </a:accent2>
      <a:accent3>
        <a:srgbClr val="B50B1B"/>
      </a:accent3>
      <a:accent4>
        <a:srgbClr val="E8950E"/>
      </a:accent4>
      <a:accent5>
        <a:srgbClr val="55992B"/>
      </a:accent5>
      <a:accent6>
        <a:srgbClr val="2C9C89"/>
      </a:accent6>
      <a:hlink>
        <a:srgbClr val="EC4D4D"/>
      </a:hlink>
      <a:folHlink>
        <a:srgbClr val="F8CE8A"/>
      </a:folHlink>
    </a:clrScheme>
    <a:fontScheme name="Story">
      <a:majorFont>
        <a:latin typeface="Calisto MT"/>
        <a:ea typeface=""/>
        <a:cs typeface=""/>
        <a:font script="Jpan" typeface="ＭＳ Ｐ明朝"/>
        <a:font script="Hans" typeface="宋体"/>
        <a:font script="Hant" typeface="新細明體"/>
      </a:majorFont>
      <a:minorFont>
        <a:latin typeface="Calisto MT"/>
        <a:ea typeface=""/>
        <a:cs typeface=""/>
        <a:font script="Jpan" typeface="ＭＳ Ｐ明朝"/>
        <a:font script="Hans" typeface="宋体"/>
        <a:font script="Hant" typeface="新細明體"/>
      </a:minorFont>
    </a:fontScheme>
    <a:fmtScheme name="Story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10000"/>
                <a:satMod val="150000"/>
                <a:lumMod val="120000"/>
              </a:schemeClr>
              <a:schemeClr val="phClr">
                <a:satMod val="350000"/>
                <a:lumMod val="150000"/>
              </a:schemeClr>
            </a:duotone>
          </a:blip>
          <a:tile tx="0" ty="0" sx="20000" sy="20000" flip="none" algn="ctr"/>
        </a:blipFill>
        <a:gradFill rotWithShape="1">
          <a:gsLst>
            <a:gs pos="0">
              <a:schemeClr val="phClr">
                <a:shade val="20000"/>
                <a:satMod val="130000"/>
              </a:schemeClr>
            </a:gs>
            <a:gs pos="50000">
              <a:schemeClr val="phClr">
                <a:shade val="90000"/>
                <a:satMod val="130000"/>
              </a:schemeClr>
            </a:gs>
            <a:gs pos="100000">
              <a:schemeClr val="phClr">
                <a:shade val="100000"/>
                <a:satMod val="200000"/>
                <a:lumMod val="120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88900" dist="50800" dir="2100000" sx="104000" sy="104000" algn="br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127000" dist="63500" dir="5400000" sx="103000" sy="103000" rotWithShape="0">
              <a:srgbClr val="000000">
                <a:alpha val="75000"/>
              </a:srgbClr>
            </a:outerShdw>
          </a:effectLst>
          <a:scene3d>
            <a:camera prst="perspectiveFront" fov="3000000"/>
            <a:lightRig rig="balanced" dir="t">
              <a:rot lat="0" lon="0" rev="18000000"/>
            </a:lightRig>
          </a:scene3d>
          <a:sp3d prstMaterial="plastic">
            <a:bevelT w="25400" h="50800" prst="angl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blipFill rotWithShape="1">
          <a:blip xmlns:r="http://schemas.openxmlformats.org/officeDocument/2006/relationships" r:embed="rId2">
            <a:duotone>
              <a:schemeClr val="phClr">
                <a:shade val="10000"/>
                <a:satMod val="150000"/>
              </a:schemeClr>
              <a:schemeClr val="phClr">
                <a:tint val="60000"/>
                <a:satMod val="400000"/>
                <a:lumMod val="110000"/>
              </a:schemeClr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Story.thmx</Template>
  <TotalTime>429</TotalTime>
  <Words>419</Words>
  <Application>Microsoft Office PowerPoint</Application>
  <PresentationFormat>On-screen Show (4:3)</PresentationFormat>
  <Paragraphs>121</Paragraphs>
  <Slides>18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Calisto MT</vt:lpstr>
      <vt:lpstr>Story</vt:lpstr>
      <vt:lpstr>Humanitarian Logistics</vt:lpstr>
      <vt:lpstr>Team Members</vt:lpstr>
      <vt:lpstr>Background</vt:lpstr>
      <vt:lpstr>Relief Logistics</vt:lpstr>
      <vt:lpstr>International Logistics Chain</vt:lpstr>
      <vt:lpstr>Objective</vt:lpstr>
      <vt:lpstr>Creating the Model</vt:lpstr>
      <vt:lpstr>HLC Model Simplification</vt:lpstr>
      <vt:lpstr>The Model in Action</vt:lpstr>
      <vt:lpstr>Significant Model Parameters</vt:lpstr>
      <vt:lpstr>Experiments</vt:lpstr>
      <vt:lpstr>Measurements</vt:lpstr>
      <vt:lpstr>Results: Beneficiary Time in System</vt:lpstr>
      <vt:lpstr>Results: Relief Supplies Time In System</vt:lpstr>
      <vt:lpstr>Results: Max Site 1 Waiting Time</vt:lpstr>
      <vt:lpstr>Results: Max Site 2 Waiting Time</vt:lpstr>
      <vt:lpstr>Results: Relief Supplies Distributed</vt:lpstr>
      <vt:lpstr>Conclusions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Jay Narhan</dc:creator>
  <cp:lastModifiedBy>Daniel Dittenhafer</cp:lastModifiedBy>
  <cp:revision>39</cp:revision>
  <dcterms:created xsi:type="dcterms:W3CDTF">2016-05-11T01:31:17Z</dcterms:created>
  <dcterms:modified xsi:type="dcterms:W3CDTF">2016-05-15T11:19:58Z</dcterms:modified>
</cp:coreProperties>
</file>